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27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DA6EBD83-6273-4FCA-93E9-8DC70A34F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8C828E-04A8-42D3-87C0-D4C0ECFF73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54F58E-6E93-44F8-A08D-BB619831E8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352800" y="64801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A9849C1-FFE9-43F5-B583-2C67E43DE0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943600" y="64801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A84C0EF-0438-4287-BF66-3748DA4B86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114CA4-EE18-467B-880E-8F831F2851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D5E4B8-EB7D-4209-9C3C-93E0611360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4DDF8-2238-4DE2-8195-D7D4421C23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802F55-02E4-4896-8F3F-26DA672DA9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800888-235D-4945-A79E-3722E1FFCF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9DE7D5-A085-4224-8FE4-CEA91FF8CD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39" name="Image" r:id="rId15" imgW="7377778" imgH="1219048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25450" y="6524625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B6110389-109A-4036-AF1D-6C2A169F76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4801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Company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Чувајмо планету, природу и себе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33400"/>
            <a:ext cx="7086600" cy="381000"/>
          </a:xfrm>
        </p:spPr>
        <p:txBody>
          <a:bodyPr/>
          <a:lstStyle/>
          <a:p>
            <a:r>
              <a:rPr lang="sr-Cyrl-RS" dirty="0" smtClean="0"/>
              <a:t>Чувари природе</a:t>
            </a:r>
            <a:endParaRPr lang="en-US" dirty="0"/>
          </a:p>
        </p:txBody>
      </p:sp>
      <p:sp>
        <p:nvSpPr>
          <p:cNvPr id="2052" name="Freeform 4"/>
          <p:cNvSpPr>
            <a:spLocks/>
          </p:cNvSpPr>
          <p:nvPr/>
        </p:nvSpPr>
        <p:spPr bwMode="gray">
          <a:xfrm>
            <a:off x="1981200" y="1743075"/>
            <a:ext cx="5303838" cy="806450"/>
          </a:xfrm>
          <a:custGeom>
            <a:avLst/>
            <a:gdLst/>
            <a:ahLst/>
            <a:cxnLst>
              <a:cxn ang="0">
                <a:pos x="1" y="492"/>
              </a:cxn>
              <a:cxn ang="0">
                <a:pos x="1707" y="20"/>
              </a:cxn>
              <a:cxn ang="0">
                <a:pos x="3340" y="482"/>
              </a:cxn>
              <a:cxn ang="0">
                <a:pos x="1734" y="74"/>
              </a:cxn>
              <a:cxn ang="0">
                <a:pos x="1" y="492"/>
              </a:cxn>
            </a:cxnLst>
            <a:rect l="0" t="0" r="r" b="b"/>
            <a:pathLst>
              <a:path w="3341" h="508">
                <a:moveTo>
                  <a:pt x="1" y="492"/>
                </a:moveTo>
                <a:cubicBezTo>
                  <a:pt x="0" y="477"/>
                  <a:pt x="710" y="0"/>
                  <a:pt x="1707" y="20"/>
                </a:cubicBezTo>
                <a:cubicBezTo>
                  <a:pt x="2704" y="40"/>
                  <a:pt x="3339" y="467"/>
                  <a:pt x="3340" y="482"/>
                </a:cubicBezTo>
                <a:cubicBezTo>
                  <a:pt x="3341" y="496"/>
                  <a:pt x="2608" y="93"/>
                  <a:pt x="1734" y="74"/>
                </a:cubicBezTo>
                <a:cubicBezTo>
                  <a:pt x="860" y="54"/>
                  <a:pt x="2" y="508"/>
                  <a:pt x="1" y="492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45882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Cyrl-RS" sz="1600" b="0" dirty="0" smtClean="0">
                <a:solidFill>
                  <a:srgbClr val="002060"/>
                </a:solidFill>
              </a:rPr>
              <a:t>Вредност </a:t>
            </a:r>
            <a:r>
              <a:rPr lang="en-US" sz="1600" b="0" dirty="0" smtClean="0">
                <a:solidFill>
                  <a:srgbClr val="002060"/>
                </a:solidFill>
              </a:rPr>
              <a:t>UV</a:t>
            </a:r>
            <a:r>
              <a:rPr lang="sr-Cyrl-RS" sz="1600" b="0" dirty="0" smtClean="0">
                <a:solidFill>
                  <a:srgbClr val="002060"/>
                </a:solidFill>
              </a:rPr>
              <a:t>-зрачења креће се од 0 до 11, па и више.</a:t>
            </a:r>
          </a:p>
          <a:p>
            <a:pPr>
              <a:lnSpc>
                <a:spcPct val="150000"/>
              </a:lnSpc>
            </a:pPr>
            <a:r>
              <a:rPr lang="sr-Cyrl-RS" sz="1600" b="0" dirty="0" smtClean="0">
                <a:solidFill>
                  <a:srgbClr val="002060"/>
                </a:solidFill>
              </a:rPr>
              <a:t>0-2 – низак ниво зрачења – наочаре, на скијању и средство за сунчање са заштитним фактором, јер снег може да удвостручи количину </a:t>
            </a:r>
            <a:r>
              <a:rPr lang="en-US" sz="1600" b="0" dirty="0" smtClean="0">
                <a:solidFill>
                  <a:srgbClr val="002060"/>
                </a:solidFill>
              </a:rPr>
              <a:t>UV</a:t>
            </a:r>
            <a:r>
              <a:rPr lang="sr-Cyrl-RS" sz="1600" b="0" dirty="0" smtClean="0">
                <a:solidFill>
                  <a:srgbClr val="002060"/>
                </a:solidFill>
              </a:rPr>
              <a:t>-зрака.</a:t>
            </a:r>
          </a:p>
          <a:p>
            <a:pPr>
              <a:lnSpc>
                <a:spcPct val="150000"/>
              </a:lnSpc>
            </a:pPr>
            <a:r>
              <a:rPr lang="sr-Cyrl-RS" sz="1600" b="0" dirty="0" smtClean="0">
                <a:solidFill>
                  <a:srgbClr val="002060"/>
                </a:solidFill>
              </a:rPr>
              <a:t>3-5 – умерен ниво зрачења – наочаре, шешир, памучна одећа, крема за сунчање, боравак у хладовини.</a:t>
            </a:r>
          </a:p>
          <a:p>
            <a:pPr>
              <a:lnSpc>
                <a:spcPct val="150000"/>
              </a:lnSpc>
            </a:pPr>
            <a:r>
              <a:rPr lang="sr-Cyrl-RS" sz="1600" b="0" dirty="0" smtClean="0">
                <a:solidFill>
                  <a:srgbClr val="002060"/>
                </a:solidFill>
              </a:rPr>
              <a:t>6-7 – висок ниво зрчења – наочаре, шешир, памучна одећа, крема за сунчање са заштитиним фактором 15, боравак у хладовини.</a:t>
            </a:r>
          </a:p>
          <a:p>
            <a:pPr>
              <a:lnSpc>
                <a:spcPct val="150000"/>
              </a:lnSpc>
            </a:pPr>
            <a:endParaRPr lang="en-US" sz="1600" b="0" dirty="0">
              <a:solidFill>
                <a:srgbClr val="002060"/>
              </a:solidFill>
            </a:endParaRPr>
          </a:p>
        </p:txBody>
      </p:sp>
      <p:pic>
        <p:nvPicPr>
          <p:cNvPr id="7" name="Picture 6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724400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8-10 – веома висок ниво зрачења – наочаре, шешир, памучна одећа, крема за сунчање са високим заштитиним фактором, боравак у хладовини, избегавање изласка из куће од 10 до 14 часова.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11 и више – изузетно висок ниво зрачења – избегавати излазак из куће од 10 до 16 часова и предузети све претходно наведене мере.</a:t>
            </a:r>
          </a:p>
          <a:p>
            <a:endParaRPr lang="en-US" sz="1800" dirty="0"/>
          </a:p>
        </p:txBody>
      </p:sp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4648200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download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4648200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0" dirty="0" smtClean="0">
                <a:solidFill>
                  <a:srgbClr val="002060"/>
                </a:solidFill>
              </a:rPr>
              <a:t>Запамти да својим понашањем, као одговорни чувар природе се потрудиш да никада не угрожаваш планету,биљни и животињски свет.</a:t>
            </a:r>
          </a:p>
          <a:p>
            <a:r>
              <a:rPr lang="sr-Cyrl-RS" b="0" dirty="0">
                <a:solidFill>
                  <a:srgbClr val="002060"/>
                </a:solidFill>
              </a:rPr>
              <a:t> П</a:t>
            </a:r>
            <a:r>
              <a:rPr lang="sr-Cyrl-RS" b="0" dirty="0" smtClean="0">
                <a:solidFill>
                  <a:srgbClr val="002060"/>
                </a:solidFill>
              </a:rPr>
              <a:t>ред нама је летњи распуст и лепо и топло време.</a:t>
            </a:r>
          </a:p>
          <a:p>
            <a:r>
              <a:rPr lang="sr-Cyrl-RS" b="0" dirty="0" smtClean="0">
                <a:solidFill>
                  <a:srgbClr val="002060"/>
                </a:solidFill>
              </a:rPr>
              <a:t>Придржавај се савета о понашању током летњих дана и штити себе и своје здравље.</a:t>
            </a:r>
            <a:endParaRPr lang="en-US" b="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1" name="WordArt 7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sr-Cyrl-R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Хвала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Садржај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9129" name="Group 41"/>
          <p:cNvGrpSpPr>
            <a:grpSpLocks/>
          </p:cNvGrpSpPr>
          <p:nvPr/>
        </p:nvGrpSpPr>
        <p:grpSpPr bwMode="auto">
          <a:xfrm>
            <a:off x="2286000" y="1981200"/>
            <a:ext cx="4724400" cy="685800"/>
            <a:chOff x="1296" y="1824"/>
            <a:chExt cx="2976" cy="432"/>
          </a:xfrm>
        </p:grpSpPr>
        <p:sp>
          <p:nvSpPr>
            <p:cNvPr id="89130" name="AutoShape 42"/>
            <p:cNvSpPr>
              <a:spLocks noChangeArrowheads="1"/>
            </p:cNvSpPr>
            <p:nvPr/>
          </p:nvSpPr>
          <p:spPr bwMode="gray">
            <a:xfrm>
              <a:off x="1536" y="1872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1" name="AutoShape 4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2" name="Text Box 4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sr-Cyrl-RS" sz="1800" b="1" dirty="0" smtClean="0">
                  <a:solidFill>
                    <a:schemeClr val="bg1"/>
                  </a:solidFill>
                  <a:effectLst/>
                  <a:latin typeface="Arial" charset="0"/>
                </a:rPr>
                <a:t>Заштита планете</a:t>
              </a:r>
              <a:endParaRPr lang="en-US" sz="1800" b="1" dirty="0"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9133" name="Text Box 4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1</a:t>
              </a:r>
            </a:p>
          </p:txBody>
        </p:sp>
      </p:grpSp>
      <p:grpSp>
        <p:nvGrpSpPr>
          <p:cNvPr id="89134" name="Group 46"/>
          <p:cNvGrpSpPr>
            <a:grpSpLocks/>
          </p:cNvGrpSpPr>
          <p:nvPr/>
        </p:nvGrpSpPr>
        <p:grpSpPr bwMode="auto">
          <a:xfrm>
            <a:off x="2133600" y="2895600"/>
            <a:ext cx="5562600" cy="685800"/>
            <a:chOff x="1200" y="1824"/>
            <a:chExt cx="3504" cy="432"/>
          </a:xfrm>
        </p:grpSpPr>
        <p:sp>
          <p:nvSpPr>
            <p:cNvPr id="89135" name="AutoShape 47"/>
            <p:cNvSpPr>
              <a:spLocks noChangeArrowheads="1"/>
            </p:cNvSpPr>
            <p:nvPr/>
          </p:nvSpPr>
          <p:spPr bwMode="gray">
            <a:xfrm>
              <a:off x="1200" y="1872"/>
              <a:ext cx="3120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6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1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7" name="Text Box 49"/>
            <p:cNvSpPr txBox="1">
              <a:spLocks noChangeArrowheads="1"/>
            </p:cNvSpPr>
            <p:nvPr/>
          </p:nvSpPr>
          <p:spPr bwMode="gray">
            <a:xfrm>
              <a:off x="1680" y="1934"/>
              <a:ext cx="302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sr-Cyrl-RS" sz="1800" b="1" dirty="0" smtClean="0">
                  <a:solidFill>
                    <a:schemeClr val="bg1"/>
                  </a:solidFill>
                  <a:effectLst/>
                  <a:latin typeface="Arial" charset="0"/>
                </a:rPr>
                <a:t>Заштита биљака и животиња</a:t>
              </a:r>
              <a:endParaRPr lang="en-US" sz="1800" b="1" dirty="0"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9138" name="Text Box 50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2</a:t>
              </a:r>
            </a:p>
          </p:txBody>
        </p:sp>
      </p:grpSp>
      <p:grpSp>
        <p:nvGrpSpPr>
          <p:cNvPr id="89139" name="Group 51"/>
          <p:cNvGrpSpPr>
            <a:grpSpLocks/>
          </p:cNvGrpSpPr>
          <p:nvPr/>
        </p:nvGrpSpPr>
        <p:grpSpPr bwMode="auto">
          <a:xfrm>
            <a:off x="2286000" y="3657602"/>
            <a:ext cx="4724400" cy="820738"/>
            <a:chOff x="1296" y="1824"/>
            <a:chExt cx="2976" cy="517"/>
          </a:xfrm>
        </p:grpSpPr>
        <p:sp>
          <p:nvSpPr>
            <p:cNvPr id="89140" name="AutoShape 52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1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2" name="Text Box 54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sr-Cyrl-RS" sz="1800" b="1" dirty="0" smtClean="0">
                  <a:solidFill>
                    <a:schemeClr val="bg1"/>
                  </a:solidFill>
                  <a:effectLst/>
                  <a:latin typeface="Arial" charset="0"/>
                </a:rPr>
                <a:t>Заштита од Сунца</a:t>
              </a:r>
            </a:p>
            <a:p>
              <a:pPr algn="ctr" eaLnBrk="0" hangingPunct="0"/>
              <a:endParaRPr lang="en-US" sz="1800" b="1" dirty="0"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89143" name="Text Box 55"/>
            <p:cNvSpPr txBox="1">
              <a:spLocks noChangeArrowheads="1"/>
            </p:cNvSpPr>
            <p:nvPr/>
          </p:nvSpPr>
          <p:spPr bwMode="gray">
            <a:xfrm>
              <a:off x="1393" y="1886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solidFill>
                    <a:schemeClr val="bg1"/>
                  </a:solidFill>
                  <a:effectLst/>
                  <a:latin typeface="Arial" charset="0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Озонски омотач</a:t>
            </a:r>
            <a:endParaRPr lang="en-US" dirty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824788" cy="451008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sr-Cyrl-RS" b="0" dirty="0" smtClean="0">
                <a:solidFill>
                  <a:schemeClr val="tx1"/>
                </a:solidFill>
              </a:rPr>
              <a:t>Шта је озонски омотач?</a:t>
            </a:r>
            <a:endParaRPr lang="en-US" b="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b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Озонски омотач је саставни део Земљине атмосфере.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Он штити живи свет од штетног дејства сунчевог зрачења.</a:t>
            </a:r>
          </a:p>
          <a:p>
            <a:pPr>
              <a:lnSpc>
                <a:spcPct val="150000"/>
              </a:lnSpc>
              <a:buNone/>
            </a:pPr>
            <a:endParaRPr lang="sr-Cyrl-RS" sz="1800" b="0" dirty="0" smtClean="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  <a:buNone/>
            </a:pPr>
            <a:endParaRPr lang="sr-Cyrl-RS" sz="1800" dirty="0" smtClean="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solidFill>
                  <a:srgbClr val="002060"/>
                </a:solidFill>
              </a:rPr>
              <a:t/>
            </a:r>
            <a:br>
              <a:rPr lang="en-US" sz="1800" dirty="0">
                <a:solidFill>
                  <a:srgbClr val="002060"/>
                </a:solidFill>
              </a:rPr>
            </a:br>
            <a:endParaRPr lang="en-US" sz="1800" dirty="0">
              <a:solidFill>
                <a:srgbClr val="002060"/>
              </a:solidFill>
            </a:endParaRPr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  <p:pic>
        <p:nvPicPr>
          <p:cNvPr id="7" name="Picture 6" descr="download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343400"/>
            <a:ext cx="2705100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Ултраљубичасти зраци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1800" b="0" dirty="0" smtClean="0">
                <a:solidFill>
                  <a:srgbClr val="002060"/>
                </a:solidFill>
              </a:rPr>
              <a:t>Ултраљубичасти зраци се означавају скраћеницом на енглеској језику </a:t>
            </a:r>
            <a:r>
              <a:rPr lang="en-US" sz="1800" b="0" dirty="0" smtClean="0">
                <a:solidFill>
                  <a:srgbClr val="002060"/>
                </a:solidFill>
              </a:rPr>
              <a:t>UV</a:t>
            </a:r>
            <a:r>
              <a:rPr lang="sr-Cyrl-RS" sz="1800" b="0" dirty="0" smtClean="0">
                <a:solidFill>
                  <a:srgbClr val="002060"/>
                </a:solidFill>
              </a:rPr>
              <a:t> и представљају један спектар сунчевог зрачења који је штетан за људе.</a:t>
            </a:r>
          </a:p>
          <a:p>
            <a:endParaRPr lang="sr-Cyrl-RS" sz="1800" b="0" dirty="0" smtClean="0">
              <a:solidFill>
                <a:srgbClr val="002060"/>
              </a:solidFill>
            </a:endParaRPr>
          </a:p>
          <a:p>
            <a:r>
              <a:rPr lang="sr-Cyrl-RS" sz="1800" b="0" dirty="0" smtClean="0">
                <a:solidFill>
                  <a:srgbClr val="002060"/>
                </a:solidFill>
              </a:rPr>
              <a:t>Уколико не би постојао Озонски омотач </a:t>
            </a:r>
            <a:r>
              <a:rPr lang="en-US" sz="1800" b="0" dirty="0" smtClean="0">
                <a:solidFill>
                  <a:srgbClr val="002060"/>
                </a:solidFill>
              </a:rPr>
              <a:t>UV </a:t>
            </a:r>
            <a:r>
              <a:rPr lang="sr-Cyrl-RS" sz="1800" b="0" dirty="0" smtClean="0">
                <a:solidFill>
                  <a:srgbClr val="002060"/>
                </a:solidFill>
              </a:rPr>
              <a:t>зраци би директно стизали до људи и наносили им штете у виду (опекотина, оштећења ока, превремено старење..).</a:t>
            </a:r>
          </a:p>
          <a:p>
            <a:pPr>
              <a:buNone/>
            </a:pPr>
            <a:r>
              <a:rPr lang="sr-Cyrl-RS" sz="1800" b="0" dirty="0" smtClean="0">
                <a:solidFill>
                  <a:srgbClr val="002060"/>
                </a:solidFill>
              </a:rPr>
              <a:t> </a:t>
            </a:r>
          </a:p>
          <a:p>
            <a:r>
              <a:rPr lang="sr-Cyrl-RS" sz="1800" b="0" dirty="0">
                <a:solidFill>
                  <a:srgbClr val="002060"/>
                </a:solidFill>
              </a:rPr>
              <a:t>О</a:t>
            </a:r>
            <a:r>
              <a:rPr lang="sr-Cyrl-RS" sz="1800" b="0" dirty="0" smtClean="0">
                <a:solidFill>
                  <a:srgbClr val="002060"/>
                </a:solidFill>
              </a:rPr>
              <a:t>ни уништавају сићушне морске организме који су основна храна китовима и многим рибама. Њиховим потпуним уништењем кида се прва карика у ланцу исхране у мору без које се прекида ланац исхране.</a:t>
            </a:r>
          </a:p>
          <a:p>
            <a:endParaRPr lang="en-US" sz="1800" b="0" dirty="0">
              <a:solidFill>
                <a:srgbClr val="002060"/>
              </a:solidFill>
            </a:endParaRPr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5105401"/>
            <a:ext cx="17526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се дешава са озонским омотачем?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На уништавање озона утичу гасови који се налазе у клима-уређајима, фрижидерима, и разним спрејовима.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Многи други штетни гасови који допиру са Земље, као и гасови који се ослобађају у угљенокопима, фабрикама, авионски летови, гасови на фармама и депонијама. 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Оштећењем озонског омотача стварају се озонске рупе. 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Кроз о</a:t>
            </a:r>
            <a:r>
              <a:rPr lang="sr-Cyrl-RS" sz="1800" b="0" dirty="0">
                <a:solidFill>
                  <a:srgbClr val="002060"/>
                </a:solidFill>
              </a:rPr>
              <a:t>з</a:t>
            </a:r>
            <a:r>
              <a:rPr lang="sr-Cyrl-RS" sz="1800" b="0" dirty="0" smtClean="0">
                <a:solidFill>
                  <a:srgbClr val="002060"/>
                </a:solidFill>
              </a:rPr>
              <a:t>онске рупе штетни сунчеви зраци продиру до површине Земље и тако угрожавају жива бића.</a:t>
            </a:r>
          </a:p>
          <a:p>
            <a:endParaRPr lang="en-US" sz="1800" b="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0" dirty="0" smtClean="0">
                <a:solidFill>
                  <a:srgbClr val="002060"/>
                </a:solidFill>
              </a:rPr>
              <a:t>Ових дана због вируса ковид 19, у целом свету престале су са радом фабрике, летови авионом...</a:t>
            </a:r>
          </a:p>
          <a:p>
            <a:r>
              <a:rPr lang="sr-Cyrl-RS" b="0" dirty="0" smtClean="0">
                <a:solidFill>
                  <a:srgbClr val="002060"/>
                </a:solidFill>
              </a:rPr>
              <a:t>Први пут после много времена на небу нема озонске рупе!</a:t>
            </a:r>
          </a:p>
          <a:p>
            <a:r>
              <a:rPr lang="sr-Cyrl-RS" b="0" dirty="0" smtClean="0">
                <a:solidFill>
                  <a:srgbClr val="002060"/>
                </a:solidFill>
              </a:rPr>
              <a:t>Смањењем гасова планета Земља се опоравила, заштитила себе и живи свет планете.</a:t>
            </a:r>
            <a:endParaRPr lang="en-US" b="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Заштита природе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400" b="0" dirty="0" smtClean="0">
                <a:solidFill>
                  <a:srgbClr val="002060"/>
                </a:solidFill>
              </a:rPr>
              <a:t>Људи су ширећи насеља, сечом шума, изградњом путева...одузели станишта многим животињама и биљкама.</a:t>
            </a:r>
          </a:p>
          <a:p>
            <a:r>
              <a:rPr lang="sr-Cyrl-RS" sz="2400" b="0" dirty="0" smtClean="0">
                <a:solidFill>
                  <a:srgbClr val="002060"/>
                </a:solidFill>
              </a:rPr>
              <a:t>Многе биљке и животиње су неповратно нестали са наше планете.</a:t>
            </a:r>
          </a:p>
          <a:p>
            <a:r>
              <a:rPr lang="sr-Cyrl-CS" sz="2400" b="0" dirty="0" smtClean="0">
                <a:solidFill>
                  <a:srgbClr val="002060"/>
                </a:solidFill>
              </a:rPr>
              <a:t>Д</a:t>
            </a:r>
            <a:r>
              <a:rPr lang="sr-Cyrl-RS" sz="2400" b="0" dirty="0" smtClean="0">
                <a:solidFill>
                  <a:srgbClr val="002060"/>
                </a:solidFill>
              </a:rPr>
              <a:t>а би сачували ретке врсте биљака и животиња, људи су предузели разне мере, а једна од њих је </a:t>
            </a:r>
            <a:r>
              <a:rPr lang="sr-Cyrl-RS" sz="2400" b="0" dirty="0" smtClean="0">
                <a:solidFill>
                  <a:srgbClr val="002060"/>
                </a:solidFill>
              </a:rPr>
              <a:t>оснивање </a:t>
            </a:r>
            <a:r>
              <a:rPr lang="sr-Cyrl-RS" sz="2400" b="0" dirty="0" smtClean="0">
                <a:solidFill>
                  <a:srgbClr val="002060"/>
                </a:solidFill>
              </a:rPr>
              <a:t>националних паркова и резервата природе.</a:t>
            </a:r>
            <a:endParaRPr lang="en-US" sz="2400" b="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Резервати и национални паркови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0" dirty="0" smtClean="0">
                <a:solidFill>
                  <a:srgbClr val="002060"/>
                </a:solidFill>
              </a:rPr>
              <a:t>На интернету потражи текстове и снимке о националним</a:t>
            </a:r>
            <a:r>
              <a:rPr lang="sr-Latn-RS" b="0" dirty="0" smtClean="0">
                <a:solidFill>
                  <a:srgbClr val="002060"/>
                </a:solidFill>
              </a:rPr>
              <a:t> </a:t>
            </a:r>
            <a:r>
              <a:rPr lang="sr-Cyrl-RS" b="0" dirty="0" smtClean="0">
                <a:solidFill>
                  <a:srgbClr val="002060"/>
                </a:solidFill>
              </a:rPr>
              <a:t>парковима</a:t>
            </a:r>
            <a:r>
              <a:rPr lang="sr-Latn-RS" b="0" dirty="0" smtClean="0">
                <a:solidFill>
                  <a:srgbClr val="002060"/>
                </a:solidFill>
              </a:rPr>
              <a:t> T</a:t>
            </a:r>
            <a:r>
              <a:rPr lang="sr-Cyrl-RS" b="0" dirty="0" smtClean="0">
                <a:solidFill>
                  <a:srgbClr val="002060"/>
                </a:solidFill>
              </a:rPr>
              <a:t>ара, Ђердап, Фрушка гора...</a:t>
            </a:r>
          </a:p>
          <a:p>
            <a:r>
              <a:rPr lang="sr-Cyrl-RS" b="0" dirty="0" smtClean="0">
                <a:solidFill>
                  <a:srgbClr val="002060"/>
                </a:solidFill>
              </a:rPr>
              <a:t>Потражи и о резерватима природе:</a:t>
            </a:r>
          </a:p>
          <a:p>
            <a:pPr>
              <a:buNone/>
            </a:pPr>
            <a:r>
              <a:rPr lang="sr-Cyrl-RS" b="0" dirty="0" smtClean="0">
                <a:solidFill>
                  <a:srgbClr val="002060"/>
                </a:solidFill>
              </a:rPr>
              <a:t>   Засавица, Царска бара....</a:t>
            </a:r>
          </a:p>
          <a:p>
            <a:pPr>
              <a:buNone/>
            </a:pPr>
            <a:endParaRPr lang="sr-Cyrl-RS" b="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b="0" dirty="0" smtClean="0">
                <a:solidFill>
                  <a:srgbClr val="002060"/>
                </a:solidFill>
              </a:rPr>
              <a:t>   Ако будеш имао прилику обиђи неке делове наше лепе земље и поштуј правила понашања у њима.</a:t>
            </a:r>
          </a:p>
          <a:p>
            <a:endParaRPr lang="sr-Cyrl-RS" b="0" dirty="0" smtClean="0">
              <a:solidFill>
                <a:srgbClr val="00B0F0"/>
              </a:solidFill>
            </a:endParaRPr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Company Logo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Заштитимо себе од Сунца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Поред свих добробити које добијамо од </a:t>
            </a:r>
            <a:r>
              <a:rPr lang="sr-Cyrl-RS" sz="1800" b="0" smtClean="0">
                <a:solidFill>
                  <a:srgbClr val="002060"/>
                </a:solidFill>
              </a:rPr>
              <a:t>Сунца, </a:t>
            </a:r>
            <a:r>
              <a:rPr lang="sr-Cyrl-RS" sz="1800" b="0" dirty="0" smtClean="0">
                <a:solidFill>
                  <a:srgbClr val="002060"/>
                </a:solidFill>
              </a:rPr>
              <a:t>постоје и лоше ствари а то су ултраљубичасти зраци које смо помињали.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Ти зраци штетно утичу на кожу и очи. 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Зато по врелим летњим данима, или зими док боравиш на снегу треба да се заштитиш од од Сунца.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Јачина сунчевог зрачења изражава се </a:t>
            </a:r>
            <a:r>
              <a:rPr lang="en-US" sz="1800" b="0" dirty="0" smtClean="0">
                <a:solidFill>
                  <a:srgbClr val="002060"/>
                </a:solidFill>
              </a:rPr>
              <a:t>UV</a:t>
            </a:r>
            <a:r>
              <a:rPr lang="sr-Cyrl-RS" sz="1800" b="0" dirty="0" smtClean="0">
                <a:solidFill>
                  <a:srgbClr val="002060"/>
                </a:solidFill>
              </a:rPr>
              <a:t>-индексом.</a:t>
            </a:r>
          </a:p>
          <a:p>
            <a:pPr>
              <a:lnSpc>
                <a:spcPct val="150000"/>
              </a:lnSpc>
            </a:pPr>
            <a:r>
              <a:rPr lang="sr-Cyrl-RS" sz="1800" b="0" dirty="0" smtClean="0">
                <a:solidFill>
                  <a:srgbClr val="002060"/>
                </a:solidFill>
              </a:rPr>
              <a:t>Подаци у вези са </a:t>
            </a:r>
            <a:r>
              <a:rPr lang="en-US" sz="1800" b="0" dirty="0" smtClean="0">
                <a:solidFill>
                  <a:srgbClr val="002060"/>
                </a:solidFill>
              </a:rPr>
              <a:t>UV</a:t>
            </a:r>
            <a:r>
              <a:rPr lang="sr-Cyrl-RS" sz="1800" b="0" dirty="0" smtClean="0">
                <a:solidFill>
                  <a:srgbClr val="002060"/>
                </a:solidFill>
              </a:rPr>
              <a:t>-зрачењем објављују се на телевизији и у штампи, нарочито током летњих месеци.</a:t>
            </a:r>
          </a:p>
          <a:p>
            <a:endParaRPr lang="en-US" sz="1800" b="0" dirty="0">
              <a:solidFill>
                <a:srgbClr val="002060"/>
              </a:solidFill>
            </a:endParaRPr>
          </a:p>
        </p:txBody>
      </p:sp>
      <p:pic>
        <p:nvPicPr>
          <p:cNvPr id="6" name="Picture 5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876800"/>
            <a:ext cx="2466975" cy="1641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db2004c010gl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cdb2004c010gl</Template>
  <TotalTime>81</TotalTime>
  <Words>656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cdb2004c010gl</vt:lpstr>
      <vt:lpstr>Image</vt:lpstr>
      <vt:lpstr>Чувајмо планету, природу и себе</vt:lpstr>
      <vt:lpstr>Садржај</vt:lpstr>
      <vt:lpstr>Озонски омотач</vt:lpstr>
      <vt:lpstr>Ултраљубичасти зраци</vt:lpstr>
      <vt:lpstr>Шта се дешава са озонским омотачем?</vt:lpstr>
      <vt:lpstr>Slide 6</vt:lpstr>
      <vt:lpstr>Заштита природе</vt:lpstr>
      <vt:lpstr>Резервати и национални паркови</vt:lpstr>
      <vt:lpstr>Заштитимо себе од Сунца</vt:lpstr>
      <vt:lpstr>Slide 10</vt:lpstr>
      <vt:lpstr>Slide 11</vt:lpstr>
      <vt:lpstr>Задатак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Korisnik</dc:creator>
  <cp:lastModifiedBy>Korisnik</cp:lastModifiedBy>
  <cp:revision>5</cp:revision>
  <dcterms:created xsi:type="dcterms:W3CDTF">2020-05-22T18:22:48Z</dcterms:created>
  <dcterms:modified xsi:type="dcterms:W3CDTF">2020-05-25T15:19:01Z</dcterms:modified>
</cp:coreProperties>
</file>